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
  </p:notesMasterIdLst>
  <p:sldIdLst>
    <p:sldId id="256" r:id="rId2"/>
    <p:sldId id="261" r:id="rId3"/>
    <p:sldId id="289" r:id="rId4"/>
    <p:sldId id="291" r:id="rId5"/>
    <p:sldId id="306" r:id="rId6"/>
    <p:sldId id="30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70" d="100"/>
        <a:sy n="70" d="100"/>
      </p:scale>
      <p:origin x="0" y="-77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22D01-EFD7-48D7-AE45-BADCD7119D30}"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CF6-95EC-46E1-AB55-30679AB80BE2}" type="slidenum">
              <a:rPr lang="en-US" smtClean="0"/>
              <a:t>‹#›</a:t>
            </a:fld>
            <a:endParaRPr lang="en-US"/>
          </a:p>
        </p:txBody>
      </p:sp>
    </p:spTree>
    <p:extLst>
      <p:ext uri="{BB962C8B-B14F-4D97-AF65-F5344CB8AC3E}">
        <p14:creationId xmlns:p14="http://schemas.microsoft.com/office/powerpoint/2010/main" val="17702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702CF6-95EC-46E1-AB55-30679AB80BE2}" type="slidenum">
              <a:rPr lang="en-US" smtClean="0"/>
              <a:t>1</a:t>
            </a:fld>
            <a:endParaRPr lang="en-US"/>
          </a:p>
        </p:txBody>
      </p:sp>
    </p:spTree>
    <p:extLst>
      <p:ext uri="{BB962C8B-B14F-4D97-AF65-F5344CB8AC3E}">
        <p14:creationId xmlns:p14="http://schemas.microsoft.com/office/powerpoint/2010/main" val="257884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E8D7-9B1E-4DD0-9116-C4FB82E0D0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a:extLst>
              <a:ext uri="{FF2B5EF4-FFF2-40B4-BE49-F238E27FC236}">
                <a16:creationId xmlns:a16="http://schemas.microsoft.com/office/drawing/2014/main" id="{35C5B04A-B074-4613-9EC0-047589468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a:extLst>
              <a:ext uri="{FF2B5EF4-FFF2-40B4-BE49-F238E27FC236}">
                <a16:creationId xmlns:a16="http://schemas.microsoft.com/office/drawing/2014/main" id="{18A04F93-A123-4C7A-8975-1E69212B32B1}"/>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FBF6537E-F404-488D-A568-246B109B4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DA05-BF65-4EF2-BF82-D8302740CBEA}"/>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26709944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4651-C1CB-4E16-BBB7-0A73D9FEEB6D}"/>
              </a:ext>
            </a:extLst>
          </p:cNvPr>
          <p:cNvSpPr>
            <a:spLocks noGrp="1"/>
          </p:cNvSpPr>
          <p:nvPr>
            <p:ph type="title"/>
          </p:nvPr>
        </p:nvSpPr>
        <p:spPr/>
        <p:txBody>
          <a:bodyPr/>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3786AF8C-B1F3-4EF2-ACA7-C6B31EFAC9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26557B2F-7AE5-4B4F-A3FE-A6952CEE890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15A5F183-3000-4D58-8CFD-1B5ADD27D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403F7-C530-4E9C-A1A4-4F52DA8ED5A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4145808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34074-EC15-4EA9-9703-BCAAA753854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E4B017DB-1F9E-4A26-81B3-610E75283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48F1C777-BF51-43BF-8028-5FD6E766456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63AD4FA9-FFAE-43C1-839C-B0AED0DDF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E8727-C359-4A22-B13D-8D7292F0B4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48605309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BEC-6E64-4A54-B748-D4DEFAF9EAFD}"/>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CE2D49-868B-489E-A363-E3A3628333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F7AA0348-B130-47CF-BA77-452ADAD1D5B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E4B0ACB0-7D9C-4DA3-B060-4601F0333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36C7-0123-42FE-8EED-C1C737DFFF1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8349191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F848-AA92-4A96-9AF0-CAAE43B9CEB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a:extLst>
              <a:ext uri="{FF2B5EF4-FFF2-40B4-BE49-F238E27FC236}">
                <a16:creationId xmlns:a16="http://schemas.microsoft.com/office/drawing/2014/main" id="{3A74740D-609D-4465-9E4B-9BF346BE0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2D9D15B5-4B99-4771-A51E-FDC711BF1E2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93645EE-FD8E-46B1-9A08-C1301768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FEF42-0D9A-45B4-83CD-1B7B316DC2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8086697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6B99-D4DA-400E-9D2E-B0112CDE4357}"/>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DEB717-2BB5-4B9B-8911-6472A4DF9C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a:extLst>
              <a:ext uri="{FF2B5EF4-FFF2-40B4-BE49-F238E27FC236}">
                <a16:creationId xmlns:a16="http://schemas.microsoft.com/office/drawing/2014/main" id="{CAB01E33-3CCC-4927-A72E-EECF6D8F48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a:extLst>
              <a:ext uri="{FF2B5EF4-FFF2-40B4-BE49-F238E27FC236}">
                <a16:creationId xmlns:a16="http://schemas.microsoft.com/office/drawing/2014/main" id="{8F13A709-0B06-46D0-9441-18A06D8E9B66}"/>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4BC3FDC0-3A09-40FA-BB74-56B2E7D3A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2AC6D-7B8C-4A37-ABEA-7D81318E595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186188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B3BA-8DF4-4824-99AB-6D9E2C51FE79}"/>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81A5D4BB-1674-4AD7-98AA-AB39546A8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a:extLst>
              <a:ext uri="{FF2B5EF4-FFF2-40B4-BE49-F238E27FC236}">
                <a16:creationId xmlns:a16="http://schemas.microsoft.com/office/drawing/2014/main" id="{36C44008-A66A-48F1-8CDF-C86DE92F54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a:extLst>
              <a:ext uri="{FF2B5EF4-FFF2-40B4-BE49-F238E27FC236}">
                <a16:creationId xmlns:a16="http://schemas.microsoft.com/office/drawing/2014/main" id="{8D1035D7-0207-453D-9209-B3B53898F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a:extLst>
              <a:ext uri="{FF2B5EF4-FFF2-40B4-BE49-F238E27FC236}">
                <a16:creationId xmlns:a16="http://schemas.microsoft.com/office/drawing/2014/main" id="{1EB9EA17-8855-446B-ABE2-7D49F8A996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a:extLst>
              <a:ext uri="{FF2B5EF4-FFF2-40B4-BE49-F238E27FC236}">
                <a16:creationId xmlns:a16="http://schemas.microsoft.com/office/drawing/2014/main" id="{931AEFD9-8D3F-4607-9207-9772110BEA5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8" name="Footer Placeholder 7">
            <a:extLst>
              <a:ext uri="{FF2B5EF4-FFF2-40B4-BE49-F238E27FC236}">
                <a16:creationId xmlns:a16="http://schemas.microsoft.com/office/drawing/2014/main" id="{3815BAA5-5B97-4E18-A13E-490C055CD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2E43E-0424-49B1-AA41-36BFF0A2EBE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3482057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C759-B787-4C11-8140-B5EFEAB93844}"/>
              </a:ext>
            </a:extLst>
          </p:cNvPr>
          <p:cNvSpPr>
            <a:spLocks noGrp="1"/>
          </p:cNvSpPr>
          <p:nvPr>
            <p:ph type="title"/>
          </p:nvPr>
        </p:nvSpPr>
        <p:spPr/>
        <p:txBody>
          <a:bodyPr/>
          <a:lstStyle/>
          <a:p>
            <a:r>
              <a:rPr lang="ru-RU"/>
              <a:t>Образец заголовка</a:t>
            </a:r>
            <a:endParaRPr lang="en-US"/>
          </a:p>
        </p:txBody>
      </p:sp>
      <p:sp>
        <p:nvSpPr>
          <p:cNvPr id="3" name="Date Placeholder 2">
            <a:extLst>
              <a:ext uri="{FF2B5EF4-FFF2-40B4-BE49-F238E27FC236}">
                <a16:creationId xmlns:a16="http://schemas.microsoft.com/office/drawing/2014/main" id="{066A9F7A-D8DB-4FC3-9EFA-EC461EB9BF1C}"/>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4" name="Footer Placeholder 3">
            <a:extLst>
              <a:ext uri="{FF2B5EF4-FFF2-40B4-BE49-F238E27FC236}">
                <a16:creationId xmlns:a16="http://schemas.microsoft.com/office/drawing/2014/main" id="{605E6D70-C501-4148-A2DF-5B7ADA83E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8254D9-FFCA-46E7-9B20-AF45BEC2A9A7}"/>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982894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0116A-1367-452C-8F37-F33ECD02C4B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3" name="Footer Placeholder 2">
            <a:extLst>
              <a:ext uri="{FF2B5EF4-FFF2-40B4-BE49-F238E27FC236}">
                <a16:creationId xmlns:a16="http://schemas.microsoft.com/office/drawing/2014/main" id="{FF17B05F-0BCC-4269-B547-C4F01E8BD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0A22F8-9A4A-43BC-A289-815CBAE352F3}"/>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4436968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BBD4-6539-4D37-A2F6-108899EB38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a:extLst>
              <a:ext uri="{FF2B5EF4-FFF2-40B4-BE49-F238E27FC236}">
                <a16:creationId xmlns:a16="http://schemas.microsoft.com/office/drawing/2014/main" id="{B6565BEE-C68D-4987-81F1-8E2326260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a:extLst>
              <a:ext uri="{FF2B5EF4-FFF2-40B4-BE49-F238E27FC236}">
                <a16:creationId xmlns:a16="http://schemas.microsoft.com/office/drawing/2014/main" id="{0996E826-6368-4CC5-BED5-DF9406884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26841E7-0A00-4613-A433-6CEE69F5DA9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E7CEEC40-3222-4C43-9C7D-0D39D90AF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1CB73-D126-4812-9E9B-60C7E3B9800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33061989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AC32-19D4-4530-8DD1-D9AA0A30B5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a:extLst>
              <a:ext uri="{FF2B5EF4-FFF2-40B4-BE49-F238E27FC236}">
                <a16:creationId xmlns:a16="http://schemas.microsoft.com/office/drawing/2014/main" id="{16E666CC-6443-4B5A-88A5-521696FF4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a:extLst>
              <a:ext uri="{FF2B5EF4-FFF2-40B4-BE49-F238E27FC236}">
                <a16:creationId xmlns:a16="http://schemas.microsoft.com/office/drawing/2014/main" id="{8645683C-D723-4737-BB78-515783115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189061A-069F-40A4-89A0-261E043A8BF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3AFD80CC-8819-4800-AD60-1D37B2784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ACF8-28EC-4ADF-8E81-AD6C79AFAB5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0391223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20957-46F8-4E2A-936D-53ECA23AD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365132AB-EF5B-499D-9A76-D1A3331FC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964250C-AD6B-4F6D-9A3C-1445DF2E4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CF0CAB8-A276-46E1-9EBF-938DD4DA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E3406-230F-47DC-A38B-869511A97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CE36-B45A-44C2-8043-F80B7E387010}" type="slidenum">
              <a:rPr lang="en-US" smtClean="0"/>
              <a:t>‹#›</a:t>
            </a:fld>
            <a:endParaRPr lang="en-US"/>
          </a:p>
        </p:txBody>
      </p:sp>
    </p:spTree>
    <p:extLst>
      <p:ext uri="{BB962C8B-B14F-4D97-AF65-F5344CB8AC3E}">
        <p14:creationId xmlns:p14="http://schemas.microsoft.com/office/powerpoint/2010/main" val="36244589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73" y="45721"/>
            <a:ext cx="2603347" cy="3254184"/>
          </a:xfrm>
          <a:prstGeom prst="rect">
            <a:avLst/>
          </a:prstGeom>
        </p:spPr>
      </p:pic>
      <p:sp>
        <p:nvSpPr>
          <p:cNvPr id="6" name="Title 5"/>
          <p:cNvSpPr>
            <a:spLocks noGrp="1"/>
          </p:cNvSpPr>
          <p:nvPr>
            <p:ph type="ctrTitle"/>
          </p:nvPr>
        </p:nvSpPr>
        <p:spPr>
          <a:xfrm>
            <a:off x="871373" y="3210139"/>
            <a:ext cx="9674351" cy="201861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800" b="1" dirty="0">
                <a:solidFill>
                  <a:schemeClr val="accent1">
                    <a:lumMod val="50000"/>
                  </a:schemeClr>
                </a:solidFill>
                <a:latin typeface="Arial" panose="020B0604020202020204" pitchFamily="34" charset="0"/>
                <a:cs typeface="Arial" panose="020B0604020202020204" pitchFamily="34" charset="0"/>
              </a:rPr>
              <a:t>Lecture 1</a:t>
            </a:r>
            <a:br>
              <a:rPr lang="en-US" sz="4800" b="1" dirty="0">
                <a:solidFill>
                  <a:schemeClr val="accent1">
                    <a:lumMod val="50000"/>
                  </a:schemeClr>
                </a:solidFill>
                <a:latin typeface="Arial" panose="020B0604020202020204" pitchFamily="34" charset="0"/>
                <a:cs typeface="Arial" panose="020B0604020202020204" pitchFamily="34" charset="0"/>
              </a:rPr>
            </a:br>
            <a:r>
              <a:rPr lang="en-US" sz="4800" b="1" dirty="0">
                <a:solidFill>
                  <a:schemeClr val="accent1">
                    <a:lumMod val="50000"/>
                  </a:schemeClr>
                </a:solidFill>
                <a:latin typeface="Arial" panose="020B0604020202020204" pitchFamily="34" charset="0"/>
                <a:cs typeface="Arial" panose="020B0604020202020204" pitchFamily="34" charset="0"/>
              </a:rPr>
              <a:t>The emergence of the subject of electrochemistry of active metals</a:t>
            </a:r>
            <a:br>
              <a:rPr lang="en-US" sz="4800" b="1" dirty="0">
                <a:solidFill>
                  <a:schemeClr val="accent1">
                    <a:lumMod val="50000"/>
                  </a:schemeClr>
                </a:solidFill>
                <a:latin typeface="Arial" panose="020B0604020202020204" pitchFamily="34" charset="0"/>
                <a:cs typeface="Arial" panose="020B0604020202020204" pitchFamily="34" charset="0"/>
              </a:rPr>
            </a:br>
            <a:r>
              <a:rPr lang="en-US" sz="5300" b="1" dirty="0"/>
              <a:t>The Challenge by Waste</a:t>
            </a:r>
          </a:p>
        </p:txBody>
      </p:sp>
      <p:sp>
        <p:nvSpPr>
          <p:cNvPr id="7" name="Subtitle 6"/>
          <p:cNvSpPr>
            <a:spLocks noGrp="1"/>
          </p:cNvSpPr>
          <p:nvPr>
            <p:ph type="subTitle" idx="1"/>
          </p:nvPr>
        </p:nvSpPr>
        <p:spPr>
          <a:xfrm>
            <a:off x="1861631" y="5470060"/>
            <a:ext cx="7060861" cy="1096899"/>
          </a:xfrm>
        </p:spPr>
        <p:txBody>
          <a:bodyPr>
            <a:normAutofit/>
          </a:bodyPr>
          <a:lstStyle/>
          <a:p>
            <a:r>
              <a:rPr lang="en-US" sz="3000" b="1" dirty="0">
                <a:solidFill>
                  <a:schemeClr val="accent1">
                    <a:lumMod val="50000"/>
                  </a:schemeClr>
                </a:solidFill>
                <a:latin typeface="+mj-lt"/>
              </a:rPr>
              <a:t>Fyodor </a:t>
            </a:r>
            <a:r>
              <a:rPr lang="en-US" sz="3000" b="1" dirty="0" err="1">
                <a:solidFill>
                  <a:schemeClr val="accent1">
                    <a:lumMod val="50000"/>
                  </a:schemeClr>
                </a:solidFill>
                <a:latin typeface="+mj-lt"/>
              </a:rPr>
              <a:t>Malchik</a:t>
            </a:r>
            <a:endParaRPr lang="en-US" sz="4800" b="1" dirty="0">
              <a:solidFill>
                <a:schemeClr val="accent1">
                  <a:lumMod val="50000"/>
                </a:schemeClr>
              </a:solidFill>
              <a:latin typeface="+mj-lt"/>
            </a:endParaRPr>
          </a:p>
        </p:txBody>
      </p:sp>
    </p:spTree>
    <p:extLst>
      <p:ext uri="{BB962C8B-B14F-4D97-AF65-F5344CB8AC3E}">
        <p14:creationId xmlns:p14="http://schemas.microsoft.com/office/powerpoint/2010/main" val="114160601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lectrochemical Series: Examples &amp; Uses - Video &amp; Lesson Transcript |  Study.com">
            <a:extLst>
              <a:ext uri="{FF2B5EF4-FFF2-40B4-BE49-F238E27FC236}">
                <a16:creationId xmlns:a16="http://schemas.microsoft.com/office/drawing/2014/main" id="{8C26192E-D2F6-E4FC-EACC-240226D20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889" y="2815522"/>
            <a:ext cx="4568434" cy="30021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4BFEDE-6081-C6DE-31B0-5B9FBF2C1E7A}"/>
              </a:ext>
            </a:extLst>
          </p:cNvPr>
          <p:cNvSpPr txBox="1"/>
          <p:nvPr/>
        </p:nvSpPr>
        <p:spPr>
          <a:xfrm>
            <a:off x="492191" y="677845"/>
            <a:ext cx="10704544" cy="1200329"/>
          </a:xfrm>
          <a:prstGeom prst="rect">
            <a:avLst/>
          </a:prstGeom>
          <a:noFill/>
        </p:spPr>
        <p:txBody>
          <a:bodyPr wrap="square">
            <a:spAutoFit/>
          </a:bodyPr>
          <a:lstStyle/>
          <a:p>
            <a:r>
              <a:rPr lang="en-US" b="0" i="0" dirty="0">
                <a:solidFill>
                  <a:srgbClr val="374151"/>
                </a:solidFill>
                <a:effectLst/>
                <a:latin typeface="Söhne"/>
              </a:rPr>
              <a:t>The study of the electrochemistry of active metals has gained significant attention and prominence due to its relevance in various advanced technologies. Active metals, such as lithium, sodium, and potassium, have unique electrochemical properties, making them essential components in energy storage systems, such as rechargeable batteries. Here are a few key points highlighting the emergence of this subject:</a:t>
            </a:r>
            <a:endParaRPr lang="en-US" dirty="0"/>
          </a:p>
        </p:txBody>
      </p:sp>
      <p:pic>
        <p:nvPicPr>
          <p:cNvPr id="1032" name="Picture 8" descr="Buy Alkali Metals - NovaElements ®">
            <a:extLst>
              <a:ext uri="{FF2B5EF4-FFF2-40B4-BE49-F238E27FC236}">
                <a16:creationId xmlns:a16="http://schemas.microsoft.com/office/drawing/2014/main" id="{7A6E5CCA-CCB8-9DD5-D5DA-F5A381E53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76" y="2969477"/>
            <a:ext cx="3778897" cy="22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5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50" y="656875"/>
            <a:ext cx="6138216" cy="1318181"/>
          </a:xfrm>
          <a:prstGeom prst="rect">
            <a:avLst/>
          </a:prstGeom>
          <a:noFill/>
        </p:spPr>
        <p:txBody>
          <a:bodyPr wrap="square" rtlCol="0">
            <a:spAutoFit/>
          </a:bodyPr>
          <a:lstStyle/>
          <a:p>
            <a:pPr algn="ctr">
              <a:lnSpc>
                <a:spcPct val="150000"/>
              </a:lnSpc>
            </a:pPr>
            <a:r>
              <a:rPr lang="en-US" sz="2800" b="1" dirty="0">
                <a:solidFill>
                  <a:srgbClr val="C00000"/>
                </a:solidFill>
              </a:rPr>
              <a:t>Usually available solutions</a:t>
            </a:r>
          </a:p>
          <a:p>
            <a:pPr algn="ctr">
              <a:lnSpc>
                <a:spcPct val="150000"/>
              </a:lnSpc>
            </a:pPr>
            <a:r>
              <a:rPr lang="en-US" sz="2800" b="1" dirty="0">
                <a:solidFill>
                  <a:srgbClr val="C00000"/>
                </a:solidFill>
              </a:rPr>
              <a:t>are NOT SOLUTIONS</a:t>
            </a:r>
          </a:p>
        </p:txBody>
      </p:sp>
      <p:pic>
        <p:nvPicPr>
          <p:cNvPr id="3" name="Picture 2" descr="Harnessing Radical Chemistry via Electrochemical Transition Metal Catalysis  - ScienceDirect">
            <a:extLst>
              <a:ext uri="{FF2B5EF4-FFF2-40B4-BE49-F238E27FC236}">
                <a16:creationId xmlns:a16="http://schemas.microsoft.com/office/drawing/2014/main" id="{7FFBCE11-32F4-B9FA-2BA3-597F5A885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205" y="1975056"/>
            <a:ext cx="35718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e Li-ion or Na-ion batteries a more sustainable technology? - Battery  Power Tips">
            <a:extLst>
              <a:ext uri="{FF2B5EF4-FFF2-40B4-BE49-F238E27FC236}">
                <a16:creationId xmlns:a16="http://schemas.microsoft.com/office/drawing/2014/main" id="{669167DE-839F-F582-731F-34F4A1B36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834" y="2519265"/>
            <a:ext cx="4948432" cy="377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450108"/>
            <a:ext cx="8596668" cy="751367"/>
          </a:xfrm>
        </p:spPr>
        <p:txBody>
          <a:bodyPr>
            <a:normAutofit/>
          </a:bodyPr>
          <a:lstStyle/>
          <a:p>
            <a:r>
              <a:rPr lang="en-US" b="1" dirty="0"/>
              <a:t>County data for 20</a:t>
            </a:r>
            <a:r>
              <a:rPr lang="ru-RU" b="1" dirty="0"/>
              <a:t>13</a:t>
            </a:r>
            <a:r>
              <a:rPr lang="en-US" b="1" dirty="0"/>
              <a:t>-20</a:t>
            </a:r>
            <a:r>
              <a:rPr lang="ru-RU" b="1" dirty="0"/>
              <a:t>23</a:t>
            </a:r>
            <a:endParaRPr lang="en-US" b="1" dirty="0"/>
          </a:p>
        </p:txBody>
      </p:sp>
      <p:sp>
        <p:nvSpPr>
          <p:cNvPr id="5" name="Content Placeholder 4"/>
          <p:cNvSpPr>
            <a:spLocks noGrp="1"/>
          </p:cNvSpPr>
          <p:nvPr>
            <p:ph idx="1"/>
          </p:nvPr>
        </p:nvSpPr>
        <p:spPr>
          <a:xfrm>
            <a:off x="677334" y="1233372"/>
            <a:ext cx="8596668" cy="4901609"/>
          </a:xfrm>
        </p:spPr>
        <p:txBody>
          <a:bodyPr>
            <a:normAutofit/>
          </a:bodyPr>
          <a:lstStyle/>
          <a:p>
            <a:r>
              <a:rPr lang="en-US" sz="2400" b="1" dirty="0"/>
              <a:t>20</a:t>
            </a:r>
            <a:r>
              <a:rPr lang="ru-RU" sz="2400" b="1" dirty="0"/>
              <a:t>13</a:t>
            </a:r>
            <a:r>
              <a:rPr lang="en-US" sz="2400" dirty="0"/>
              <a:t>: 335.000 tones dry waste</a:t>
            </a:r>
          </a:p>
          <a:p>
            <a:r>
              <a:rPr lang="en-US" sz="2400" dirty="0"/>
              <a:t>481 </a:t>
            </a:r>
            <a:r>
              <a:rPr lang="en-US" sz="2400" dirty="0">
                <a:sym typeface="Wingdings" panose="05000000000000000000" pitchFamily="2" charset="2"/>
              </a:rPr>
              <a:t>kg/person/year</a:t>
            </a:r>
            <a:r>
              <a:rPr lang="en-US" sz="2400" dirty="0"/>
              <a:t>:	- 86% urban </a:t>
            </a:r>
            <a:r>
              <a:rPr lang="en-US" sz="2400" dirty="0">
                <a:sym typeface="Wingdings" panose="05000000000000000000" pitchFamily="2" charset="2"/>
              </a:rPr>
              <a:t> 615 kg/person/year</a:t>
            </a:r>
          </a:p>
          <a:p>
            <a:pPr marL="0" indent="0">
              <a:buNone/>
            </a:pPr>
            <a:r>
              <a:rPr lang="en-US" sz="2400" dirty="0">
                <a:sym typeface="Wingdings" panose="05000000000000000000" pitchFamily="2" charset="2"/>
              </a:rPr>
              <a:t>							- 14% rural  209 kg/person/year</a:t>
            </a:r>
          </a:p>
          <a:p>
            <a:r>
              <a:rPr lang="en-US" sz="2400" dirty="0">
                <a:sym typeface="Wingdings" panose="05000000000000000000" pitchFamily="2" charset="2"/>
              </a:rPr>
              <a:t>16% treated / processed</a:t>
            </a:r>
          </a:p>
          <a:p>
            <a:r>
              <a:rPr lang="en-US" sz="2400" dirty="0"/>
              <a:t>70 waste deposits </a:t>
            </a:r>
            <a:r>
              <a:rPr lang="en-US" sz="2400" dirty="0">
                <a:sym typeface="Wingdings" panose="05000000000000000000" pitchFamily="2" charset="2"/>
              </a:rPr>
              <a:t></a:t>
            </a:r>
            <a:r>
              <a:rPr lang="en-US" sz="2400" dirty="0"/>
              <a:t> to close / modernize</a:t>
            </a:r>
          </a:p>
          <a:p>
            <a:r>
              <a:rPr lang="en-US" sz="2400" b="1" u="sng" dirty="0"/>
              <a:t>CIS norms</a:t>
            </a:r>
            <a:r>
              <a:rPr lang="en-US" sz="2400" dirty="0"/>
              <a:t> </a:t>
            </a:r>
            <a:r>
              <a:rPr lang="en-US" sz="2400" dirty="0">
                <a:sym typeface="Wingdings" panose="05000000000000000000" pitchFamily="2" charset="2"/>
              </a:rPr>
              <a:t> need of </a:t>
            </a:r>
            <a:r>
              <a:rPr lang="en-US" sz="2400" b="1" u="sng" dirty="0">
                <a:sym typeface="Wingdings" panose="05000000000000000000" pitchFamily="2" charset="2"/>
              </a:rPr>
              <a:t>LOCAL STRATEGY</a:t>
            </a:r>
            <a:endParaRPr lang="en-US" sz="2400" b="1" u="sng" dirty="0"/>
          </a:p>
          <a:p>
            <a:endParaRPr lang="en-US" sz="2400" dirty="0"/>
          </a:p>
          <a:p>
            <a:pPr marL="0" indent="0">
              <a:buNone/>
            </a:pPr>
            <a:endParaRPr lang="en-US" sz="2400" dirty="0"/>
          </a:p>
        </p:txBody>
      </p:sp>
    </p:spTree>
    <p:extLst>
      <p:ext uri="{BB962C8B-B14F-4D97-AF65-F5344CB8AC3E}">
        <p14:creationId xmlns:p14="http://schemas.microsoft.com/office/powerpoint/2010/main" val="17429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67" y="471371"/>
            <a:ext cx="8596668" cy="1320800"/>
          </a:xfrm>
        </p:spPr>
        <p:txBody>
          <a:bodyPr/>
          <a:lstStyle/>
          <a:p>
            <a:r>
              <a:rPr lang="en-US" b="1" dirty="0"/>
              <a:t>“Special” categories</a:t>
            </a:r>
            <a:endParaRPr lang="en-US" dirty="0"/>
          </a:p>
        </p:txBody>
      </p:sp>
      <p:sp>
        <p:nvSpPr>
          <p:cNvPr id="4" name="Footer Placeholder 7"/>
          <p:cNvSpPr>
            <a:spLocks noGrp="1"/>
          </p:cNvSpPr>
          <p:nvPr>
            <p:ph type="ftr" sz="quarter" idx="11"/>
          </p:nvPr>
        </p:nvSpPr>
        <p:spPr>
          <a:xfrm>
            <a:off x="1881949" y="6395112"/>
            <a:ext cx="4316819" cy="430989"/>
          </a:xfrm>
        </p:spPr>
        <p:txBody>
          <a:bodyPr/>
          <a:lstStyle/>
          <a:p>
            <a:pPr algn="ctr"/>
            <a:r>
              <a:rPr lang="en-US" sz="1200" dirty="0">
                <a:solidFill>
                  <a:srgbClr val="003366"/>
                </a:solidFill>
                <a:latin typeface="+mj-lt"/>
              </a:rPr>
              <a:t>2019. </a:t>
            </a:r>
            <a:r>
              <a:rPr lang="en-US" sz="1200" dirty="0" err="1">
                <a:solidFill>
                  <a:srgbClr val="003366"/>
                </a:solidFill>
                <a:latin typeface="+mj-lt"/>
              </a:rPr>
              <a:t>Augusztus</a:t>
            </a:r>
            <a:r>
              <a:rPr lang="en-US" sz="1200" dirty="0">
                <a:solidFill>
                  <a:srgbClr val="003366"/>
                </a:solidFill>
                <a:latin typeface="+mj-lt"/>
              </a:rPr>
              <a:t> 22, </a:t>
            </a:r>
            <a:r>
              <a:rPr lang="en-US" sz="1200" b="1" dirty="0">
                <a:solidFill>
                  <a:srgbClr val="003366"/>
                </a:solidFill>
                <a:latin typeface="+mj-lt"/>
              </a:rPr>
              <a:t>EME</a:t>
            </a:r>
            <a:r>
              <a:rPr lang="en-US" sz="1200" dirty="0">
                <a:solidFill>
                  <a:srgbClr val="003366"/>
                </a:solidFill>
                <a:latin typeface="+mj-lt"/>
              </a:rPr>
              <a:t> – </a:t>
            </a:r>
            <a:r>
              <a:rPr lang="en-US" sz="1200" i="1" dirty="0">
                <a:solidFill>
                  <a:srgbClr val="003366"/>
                </a:solidFill>
                <a:latin typeface="+mj-lt"/>
              </a:rPr>
              <a:t>10. </a:t>
            </a:r>
            <a:r>
              <a:rPr lang="en-US" sz="1200" i="1" dirty="0" err="1">
                <a:solidFill>
                  <a:srgbClr val="003366"/>
                </a:solidFill>
                <a:latin typeface="+mj-lt"/>
              </a:rPr>
              <a:t>Kolozsvári</a:t>
            </a:r>
            <a:r>
              <a:rPr lang="en-US" sz="1200" i="1" dirty="0">
                <a:solidFill>
                  <a:srgbClr val="003366"/>
                </a:solidFill>
                <a:latin typeface="+mj-lt"/>
              </a:rPr>
              <a:t> Magyar </a:t>
            </a:r>
            <a:r>
              <a:rPr lang="en-US" sz="1200" i="1" dirty="0" err="1">
                <a:solidFill>
                  <a:srgbClr val="003366"/>
                </a:solidFill>
                <a:latin typeface="+mj-lt"/>
              </a:rPr>
              <a:t>Napok</a:t>
            </a:r>
            <a:endParaRPr lang="en-US" sz="1200" i="1" dirty="0">
              <a:solidFill>
                <a:srgbClr val="003366"/>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236" y="1390282"/>
            <a:ext cx="4627736" cy="2604754"/>
          </a:xfrm>
          <a:prstGeom prst="rect">
            <a:avLst/>
          </a:prstGeom>
        </p:spPr>
      </p:pic>
      <p:pic>
        <p:nvPicPr>
          <p:cNvPr id="5" name="Picture 4"/>
          <p:cNvPicPr>
            <a:picLocks noChangeAspect="1"/>
          </p:cNvPicPr>
          <p:nvPr/>
        </p:nvPicPr>
        <p:blipFill>
          <a:blip r:embed="rId3"/>
          <a:stretch>
            <a:fillRect/>
          </a:stretch>
        </p:blipFill>
        <p:spPr>
          <a:xfrm>
            <a:off x="677334" y="1414130"/>
            <a:ext cx="3441208" cy="2580906"/>
          </a:xfrm>
          <a:prstGeom prst="rect">
            <a:avLst/>
          </a:prstGeom>
        </p:spPr>
      </p:pic>
      <p:pic>
        <p:nvPicPr>
          <p:cNvPr id="6" name="Picture 5"/>
          <p:cNvPicPr>
            <a:picLocks noChangeAspect="1"/>
          </p:cNvPicPr>
          <p:nvPr/>
        </p:nvPicPr>
        <p:blipFill>
          <a:blip r:embed="rId4"/>
          <a:stretch>
            <a:fillRect/>
          </a:stretch>
        </p:blipFill>
        <p:spPr>
          <a:xfrm>
            <a:off x="677334" y="4214068"/>
            <a:ext cx="3277526" cy="2181044"/>
          </a:xfrm>
          <a:prstGeom prst="rect">
            <a:avLst/>
          </a:prstGeom>
        </p:spPr>
      </p:pic>
      <p:pic>
        <p:nvPicPr>
          <p:cNvPr id="7" name="Picture 6"/>
          <p:cNvPicPr>
            <a:picLocks noChangeAspect="1"/>
          </p:cNvPicPr>
          <p:nvPr/>
        </p:nvPicPr>
        <p:blipFill>
          <a:blip r:embed="rId5"/>
          <a:stretch>
            <a:fillRect/>
          </a:stretch>
        </p:blipFill>
        <p:spPr>
          <a:xfrm>
            <a:off x="4289572" y="4264720"/>
            <a:ext cx="3408400" cy="20450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2684" y="4264720"/>
            <a:ext cx="4015984" cy="224225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4002" y="1414130"/>
            <a:ext cx="2580906" cy="2580906"/>
          </a:xfrm>
          <a:prstGeom prst="rect">
            <a:avLst/>
          </a:prstGeom>
        </p:spPr>
      </p:pic>
    </p:spTree>
    <p:extLst>
      <p:ext uri="{BB962C8B-B14F-4D97-AF65-F5344CB8AC3E}">
        <p14:creationId xmlns:p14="http://schemas.microsoft.com/office/powerpoint/2010/main" val="261457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66" y="310825"/>
            <a:ext cx="6363546" cy="1320800"/>
          </a:xfrm>
        </p:spPr>
        <p:txBody>
          <a:bodyPr/>
          <a:lstStyle/>
          <a:p>
            <a:r>
              <a:rPr lang="en-US" b="1" dirty="0"/>
              <a:t>Some concluding thoughts</a:t>
            </a:r>
          </a:p>
        </p:txBody>
      </p:sp>
      <p:sp>
        <p:nvSpPr>
          <p:cNvPr id="3" name="TextBox 2"/>
          <p:cNvSpPr txBox="1"/>
          <p:nvPr/>
        </p:nvSpPr>
        <p:spPr>
          <a:xfrm>
            <a:off x="234638" y="941050"/>
            <a:ext cx="7647490" cy="18928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600" b="1" dirty="0"/>
              <a:t>Situation of Cluj-Napoca city – beginnings</a:t>
            </a:r>
          </a:p>
          <a:p>
            <a:pPr marL="457200" indent="-457200">
              <a:lnSpc>
                <a:spcPct val="150000"/>
              </a:lnSpc>
              <a:buFont typeface="Arial" panose="020B0604020202020204" pitchFamily="34" charset="0"/>
              <a:buChar char="•"/>
            </a:pPr>
            <a:r>
              <a:rPr lang="en-US" sz="2600" b="1" u="sng" dirty="0"/>
              <a:t>Personal</a:t>
            </a:r>
            <a:r>
              <a:rPr lang="en-US" sz="2600" b="1" dirty="0"/>
              <a:t> contribution</a:t>
            </a:r>
          </a:p>
          <a:p>
            <a:pPr marL="457200" indent="-457200">
              <a:lnSpc>
                <a:spcPct val="150000"/>
              </a:lnSpc>
              <a:buFont typeface="Arial" panose="020B0604020202020204" pitchFamily="34" charset="0"/>
              <a:buChar char="•"/>
            </a:pPr>
            <a:r>
              <a:rPr lang="en-US" sz="2600" b="1" dirty="0"/>
              <a:t>Contribution of society / authorities</a:t>
            </a:r>
          </a:p>
        </p:txBody>
      </p:sp>
      <p:grpSp>
        <p:nvGrpSpPr>
          <p:cNvPr id="7" name="Group 6"/>
          <p:cNvGrpSpPr/>
          <p:nvPr/>
        </p:nvGrpSpPr>
        <p:grpSpPr>
          <a:xfrm>
            <a:off x="1745175" y="2833876"/>
            <a:ext cx="4505334" cy="1655064"/>
            <a:chOff x="996696" y="3450310"/>
            <a:chExt cx="4505334" cy="165506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696" y="3450310"/>
              <a:ext cx="1924493" cy="1655064"/>
            </a:xfrm>
            <a:prstGeom prst="rect">
              <a:avLst/>
            </a:prstGeom>
          </p:spPr>
        </p:pic>
        <p:sp>
          <p:nvSpPr>
            <p:cNvPr id="6" name="TextBox 5"/>
            <p:cNvSpPr txBox="1"/>
            <p:nvPr/>
          </p:nvSpPr>
          <p:spPr>
            <a:xfrm>
              <a:off x="2493654" y="3954676"/>
              <a:ext cx="3008376" cy="646331"/>
            </a:xfrm>
            <a:prstGeom prst="rect">
              <a:avLst/>
            </a:prstGeom>
            <a:noFill/>
          </p:spPr>
          <p:txBody>
            <a:bodyPr wrap="square" rtlCol="0">
              <a:spAutoFit/>
            </a:bodyPr>
            <a:lstStyle/>
            <a:p>
              <a:r>
                <a:rPr lang="en-US" sz="3600" b="1" dirty="0">
                  <a:solidFill>
                    <a:srgbClr val="006600"/>
                  </a:solidFill>
                </a:rPr>
                <a:t>+ RE-Design</a:t>
              </a:r>
            </a:p>
          </p:txBody>
        </p:sp>
      </p:grpSp>
      <p:grpSp>
        <p:nvGrpSpPr>
          <p:cNvPr id="12" name="Group 11"/>
          <p:cNvGrpSpPr/>
          <p:nvPr/>
        </p:nvGrpSpPr>
        <p:grpSpPr>
          <a:xfrm>
            <a:off x="8590079" y="310825"/>
            <a:ext cx="3141978" cy="5230497"/>
            <a:chOff x="8114591" y="463781"/>
            <a:chExt cx="3141978" cy="523049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766" y="463781"/>
              <a:ext cx="3137629" cy="14627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92" y="2216130"/>
              <a:ext cx="3141977" cy="14221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4591" y="3906825"/>
              <a:ext cx="3139803" cy="1787453"/>
            </a:xfrm>
            <a:prstGeom prst="rect">
              <a:avLst/>
            </a:prstGeom>
          </p:spPr>
        </p:pic>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344" y="4570821"/>
            <a:ext cx="7885313" cy="1774308"/>
          </a:xfrm>
          <a:prstGeom prst="rect">
            <a:avLst/>
          </a:prstGeom>
        </p:spPr>
      </p:pic>
    </p:spTree>
    <p:extLst>
      <p:ext uri="{BB962C8B-B14F-4D97-AF65-F5344CB8AC3E}">
        <p14:creationId xmlns:p14="http://schemas.microsoft.com/office/powerpoint/2010/main" val="23742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Tasks for the Olympiad 2023</Template>
  <TotalTime>1039</TotalTime>
  <Words>212</Words>
  <Application>Microsoft Office PowerPoint</Application>
  <PresentationFormat>Широкоэкранный</PresentationFormat>
  <Paragraphs>20</Paragraphs>
  <Slides>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Söhne</vt:lpstr>
      <vt:lpstr>Тема Office</vt:lpstr>
      <vt:lpstr>             Lecture 1 The emergence of the subject of electrochemistry of active metals The Challenge by Waste</vt:lpstr>
      <vt:lpstr>Презентация PowerPoint</vt:lpstr>
      <vt:lpstr>Презентация PowerPoint</vt:lpstr>
      <vt:lpstr>County data for 2013-2023</vt:lpstr>
      <vt:lpstr>“Special” categories</vt:lpstr>
      <vt:lpstr>Some concluding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Jdfv dn    mdv</dc:title>
  <dc:creator>Csavdari Alexandra</dc:creator>
  <cp:lastModifiedBy>Olzhas Kaupbay</cp:lastModifiedBy>
  <cp:revision>95</cp:revision>
  <dcterms:created xsi:type="dcterms:W3CDTF">2019-08-21T09:38:45Z</dcterms:created>
  <dcterms:modified xsi:type="dcterms:W3CDTF">2023-11-08T10:07:16Z</dcterms:modified>
</cp:coreProperties>
</file>